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  <p:sldId id="258" r:id="rId7"/>
    <p:sldId id="262" r:id="rId8"/>
    <p:sldId id="265" r:id="rId9"/>
    <p:sldId id="263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3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0"/>
  </p:normalViewPr>
  <p:slideViewPr>
    <p:cSldViewPr>
      <p:cViewPr varScale="1">
        <p:scale>
          <a:sx n="109" d="100"/>
          <a:sy n="109" d="100"/>
        </p:scale>
        <p:origin x="17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19.10.17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.Himmer\Documents\DropBox\CoderDojo Deutschland\Vereinsunterlagen\CoderDojo_Screenshot_Main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9043"/>
            <a:ext cx="9144000" cy="433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72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.Himmer\Documents\DropBox\CoderDojo Deutschland\Bilder\CoderDojo-2017-07-15\2017-07-15 15.10.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699470" cy="4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9" y="0"/>
            <a:ext cx="2713641" cy="20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14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 descr="C:\Users\K.Himmer\Documents\DropBox\CoderDojo Deutschland\Bilder\CoderDojo_2016-03-05_Bilder\CoderDojo_Berlin_2016-03-05_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7"/>
            <a:ext cx="5880563" cy="441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9" y="0"/>
            <a:ext cx="2713641" cy="20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8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C:\Users\K.Himmer\Documents\DropBox\CoderDojo Deutschland\Bilder\CoderDojo_2017-03-18\2017-03-18 15.48.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3" y="2204864"/>
            <a:ext cx="7682882" cy="432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9" y="0"/>
            <a:ext cx="2713641" cy="20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8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C:\Users\K.Himmer\Documents\DropBox\CoderDojo Deutschland\Bilder\CoderDojo-2016-03-19_Bilder\CoderDojo_Berlin_2016-03-19_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43424"/>
            <a:ext cx="7699470" cy="4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9" y="0"/>
            <a:ext cx="2713641" cy="20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8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:\Users\K.Himmer\Documents\DropBox\CoderDojo Deutschland\Bilder\CoderDojo-2016-03-19_Bilder\CoderDojo_Berlin_2016-03-19_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7699470" cy="4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9" y="0"/>
            <a:ext cx="2713641" cy="20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38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K.Himmer\Documents\DropBox\CoderDojo Deutschland\Bilder\CoderDojo-2017-07-15\2017-07-15 16.55.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7699470" cy="4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9" y="0"/>
            <a:ext cx="2713641" cy="20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15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9" y="0"/>
            <a:ext cx="2713641" cy="20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51520" y="256490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>
                <a:latin typeface="Trump Gothic East" panose="02000806020000020004" pitchFamily="2" charset="0"/>
              </a:rPr>
              <a:t>Method</a:t>
            </a:r>
            <a:r>
              <a:rPr lang="de-DE" sz="3600" dirty="0" smtClean="0">
                <a:latin typeface="Trump Gothic East" panose="02000806020000020004" pitchFamily="2" charset="0"/>
              </a:rPr>
              <a:t> </a:t>
            </a:r>
            <a:r>
              <a:rPr lang="de-DE" sz="3600" dirty="0" smtClean="0">
                <a:latin typeface="Trump Gothic East" panose="02000806020000020004" pitchFamily="2" charset="0"/>
              </a:rPr>
              <a:t>… </a:t>
            </a:r>
            <a:endParaRPr lang="de-DE" sz="3600" dirty="0">
              <a:latin typeface="Trump Gothic East" panose="02000806020000020004" pitchFamily="2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46856" y="3509521"/>
            <a:ext cx="63498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smtClean="0">
                <a:latin typeface="Trump Gothic East" panose="02000806020000020004" pitchFamily="2" charset="0"/>
              </a:rPr>
              <a:t>Tutorials </a:t>
            </a:r>
            <a:r>
              <a:rPr lang="de-DE" sz="2400" dirty="0" err="1" smtClean="0">
                <a:latin typeface="Trump Gothic East" panose="02000806020000020004" pitchFamily="2" charset="0"/>
              </a:rPr>
              <a:t>for</a:t>
            </a:r>
            <a:r>
              <a:rPr lang="de-DE" sz="2400" dirty="0" smtClean="0">
                <a:latin typeface="Trump Gothic East" panose="02000806020000020004" pitchFamily="2" charset="0"/>
              </a:rPr>
              <a:t> </a:t>
            </a:r>
            <a:r>
              <a:rPr lang="de-DE" sz="2400" dirty="0" err="1" smtClean="0">
                <a:latin typeface="Trump Gothic East" panose="02000806020000020004" pitchFamily="2" charset="0"/>
              </a:rPr>
              <a:t>independent</a:t>
            </a:r>
            <a:r>
              <a:rPr lang="de-DE" sz="2400" dirty="0" smtClean="0">
                <a:latin typeface="Trump Gothic East" panose="02000806020000020004" pitchFamily="2" charset="0"/>
              </a:rPr>
              <a:t> </a:t>
            </a:r>
            <a:r>
              <a:rPr lang="de-DE" sz="2400" dirty="0" err="1" smtClean="0">
                <a:latin typeface="Trump Gothic East" panose="02000806020000020004" pitchFamily="2" charset="0"/>
              </a:rPr>
              <a:t>learning</a:t>
            </a:r>
            <a:r>
              <a:rPr lang="de-DE" sz="2400" dirty="0" smtClean="0">
                <a:latin typeface="Trump Gothic East" panose="02000806020000020004" pitchFamily="2" charset="0"/>
              </a:rPr>
              <a:t> </a:t>
            </a:r>
            <a:r>
              <a:rPr lang="de-DE" sz="2400" dirty="0" err="1" smtClean="0">
                <a:latin typeface="Trump Gothic East" panose="02000806020000020004" pitchFamily="2" charset="0"/>
              </a:rPr>
              <a:t>possibility</a:t>
            </a:r>
            <a:endParaRPr lang="de-DE" sz="2400" dirty="0" smtClean="0">
              <a:latin typeface="Trump Gothic East" panose="0200080602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rump Gothic East" panose="02000806020000020004" pitchFamily="2" charset="0"/>
              </a:rPr>
              <a:t>Mentors for helping with problems and projects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rump Gothic East" panose="02000806020000020004" pitchFamily="2" charset="0"/>
              </a:rPr>
              <a:t>Mentor’s guideline from </a:t>
            </a:r>
            <a:r>
              <a:rPr lang="en-US" sz="2400" dirty="0" err="1" smtClean="0">
                <a:latin typeface="Trump Gothic East" panose="02000806020000020004" pitchFamily="2" charset="0"/>
              </a:rPr>
              <a:t>OpenTechSchool</a:t>
            </a:r>
            <a:endParaRPr lang="en-US" sz="2400" dirty="0" smtClean="0">
              <a:latin typeface="Trump Gothic East" panose="020008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6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9" y="0"/>
            <a:ext cx="2713641" cy="20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51520" y="2564904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>
                <a:latin typeface="Trump Gothic East" panose="02000806020000020004" pitchFamily="2" charset="0"/>
              </a:rPr>
              <a:t>Aims</a:t>
            </a:r>
            <a:r>
              <a:rPr lang="de-DE" sz="3600" dirty="0" smtClean="0">
                <a:latin typeface="Trump Gothic East" panose="02000806020000020004" pitchFamily="2" charset="0"/>
              </a:rPr>
              <a:t> </a:t>
            </a:r>
            <a:r>
              <a:rPr lang="de-DE" sz="3600" dirty="0" err="1" smtClean="0">
                <a:latin typeface="Trump Gothic East" panose="02000806020000020004" pitchFamily="2" charset="0"/>
              </a:rPr>
              <a:t>of</a:t>
            </a:r>
            <a:r>
              <a:rPr lang="de-DE" sz="3600" dirty="0" smtClean="0">
                <a:latin typeface="Trump Gothic East" panose="02000806020000020004" pitchFamily="2" charset="0"/>
              </a:rPr>
              <a:t> a </a:t>
            </a:r>
            <a:r>
              <a:rPr lang="de-DE" sz="3600" dirty="0" err="1" smtClean="0">
                <a:latin typeface="Trump Gothic East" panose="02000806020000020004" pitchFamily="2" charset="0"/>
              </a:rPr>
              <a:t>CoderDojo</a:t>
            </a:r>
            <a:r>
              <a:rPr lang="de-DE" sz="3600" dirty="0" smtClean="0">
                <a:latin typeface="Trump Gothic East" panose="02000806020000020004" pitchFamily="2" charset="0"/>
              </a:rPr>
              <a:t> </a:t>
            </a:r>
            <a:r>
              <a:rPr lang="de-DE" sz="3600" dirty="0" smtClean="0">
                <a:latin typeface="Trump Gothic East" panose="02000806020000020004" pitchFamily="2" charset="0"/>
              </a:rPr>
              <a:t>… </a:t>
            </a:r>
            <a:endParaRPr lang="de-DE" sz="3600" dirty="0">
              <a:latin typeface="Trump Gothic East" panose="02000806020000020004" pitchFamily="2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46856" y="3509521"/>
            <a:ext cx="82044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 smtClean="0">
                <a:latin typeface="Trump Gothic East" panose="02000806020000020004" pitchFamily="2" charset="0"/>
              </a:rPr>
              <a:t>Individual </a:t>
            </a:r>
            <a:r>
              <a:rPr lang="de-DE" sz="2400" dirty="0" err="1" smtClean="0">
                <a:latin typeface="Trump Gothic East" panose="02000806020000020004" pitchFamily="2" charset="0"/>
              </a:rPr>
              <a:t>growth</a:t>
            </a:r>
            <a:r>
              <a:rPr lang="de-DE" sz="2400" dirty="0" smtClean="0">
                <a:latin typeface="Trump Gothic East" panose="02000806020000020004" pitchFamily="2" charset="0"/>
              </a:rPr>
              <a:t> </a:t>
            </a:r>
            <a:r>
              <a:rPr lang="de-DE" sz="2400" dirty="0" err="1" smtClean="0">
                <a:latin typeface="Trump Gothic East" panose="02000806020000020004" pitchFamily="2" charset="0"/>
              </a:rPr>
              <a:t>and</a:t>
            </a:r>
            <a:r>
              <a:rPr lang="de-DE" sz="2400" dirty="0" smtClean="0">
                <a:latin typeface="Trump Gothic East" panose="02000806020000020004" pitchFamily="2" charset="0"/>
              </a:rPr>
              <a:t> </a:t>
            </a:r>
            <a:r>
              <a:rPr lang="de-DE" sz="2400" dirty="0" err="1" smtClean="0">
                <a:latin typeface="Trump Gothic East" panose="02000806020000020004" pitchFamily="2" charset="0"/>
              </a:rPr>
              <a:t>learning</a:t>
            </a:r>
            <a:endParaRPr lang="de-DE" sz="2400" dirty="0" smtClean="0">
              <a:latin typeface="Trump Gothic East" panose="0200080602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rump Gothic East" panose="02000806020000020004" pitchFamily="2" charset="0"/>
              </a:rPr>
              <a:t>Meeting other young people with same interests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rump Gothic East" panose="02000806020000020004" pitchFamily="2" charset="0"/>
              </a:rPr>
              <a:t>Facilitating shared learning and exchange between participants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rump Gothic East" panose="02000806020000020004" pitchFamily="2" charset="0"/>
              </a:rPr>
              <a:t>Create an atmosphere of possibilities and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13853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9" y="0"/>
            <a:ext cx="2713641" cy="20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69020" y="2348880"/>
            <a:ext cx="6061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rump Gothic East"/>
              </a:rPr>
              <a:t>Thank you for your attention... </a:t>
            </a:r>
            <a:endParaRPr lang="de-DE" sz="4000" dirty="0">
              <a:latin typeface="Trump Gothic Eas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6300192" y="3573016"/>
            <a:ext cx="23811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Trump Gothic East"/>
              </a:rPr>
              <a:t>Questions?</a:t>
            </a:r>
            <a:endParaRPr lang="de-DE" sz="4000" dirty="0">
              <a:latin typeface="Trump Gothic Eas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07504" y="4825052"/>
            <a:ext cx="508985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>
                <a:latin typeface="Trump Gothic East"/>
              </a:rPr>
              <a:t>www.coderdojo-deutschland.de</a:t>
            </a:r>
          </a:p>
          <a:p>
            <a:endParaRPr lang="de-DE" sz="3200" dirty="0">
              <a:latin typeface="Trump Gothic East"/>
            </a:endParaRPr>
          </a:p>
          <a:p>
            <a:r>
              <a:rPr lang="de-DE" sz="2000" dirty="0" err="1">
                <a:latin typeface="Trump Gothic East"/>
              </a:rPr>
              <a:t>Contact</a:t>
            </a:r>
            <a:r>
              <a:rPr lang="de-DE" sz="2000" dirty="0">
                <a:latin typeface="Trump Gothic East"/>
              </a:rPr>
              <a:t>:</a:t>
            </a:r>
          </a:p>
          <a:p>
            <a:r>
              <a:rPr lang="de-DE" sz="2000" dirty="0">
                <a:latin typeface="Trump Gothic East"/>
              </a:rPr>
              <a:t>nicco@coderdojo-deutschland.de</a:t>
            </a:r>
          </a:p>
          <a:p>
            <a:r>
              <a:rPr lang="de-DE" sz="2000" dirty="0" smtClean="0">
                <a:latin typeface="Trump Gothic East"/>
              </a:rPr>
              <a:t>karsten@coderdojo-deutschland.de</a:t>
            </a:r>
            <a:endParaRPr lang="de-DE" sz="2000" dirty="0">
              <a:latin typeface="Trump Gothic East"/>
            </a:endParaRPr>
          </a:p>
        </p:txBody>
      </p:sp>
    </p:spTree>
    <p:extLst>
      <p:ext uri="{BB962C8B-B14F-4D97-AF65-F5344CB8AC3E}">
        <p14:creationId xmlns:p14="http://schemas.microsoft.com/office/powerpoint/2010/main" val="28491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67544" y="2060848"/>
            <a:ext cx="82089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Trump Gothic East" panose="02000806020000020004" pitchFamily="2" charset="0"/>
              </a:rPr>
              <a:t>The </a:t>
            </a:r>
            <a:r>
              <a:rPr lang="en-US" sz="4000" dirty="0">
                <a:latin typeface="Trump Gothic East" panose="02000806020000020004" pitchFamily="2" charset="0"/>
              </a:rPr>
              <a:t>CoderDojo movement believes that </a:t>
            </a:r>
            <a:r>
              <a:rPr lang="en-US" sz="4000" u="sng" dirty="0">
                <a:latin typeface="Trump Gothic East" panose="02000806020000020004" pitchFamily="2" charset="0"/>
              </a:rPr>
              <a:t>an </a:t>
            </a:r>
            <a:r>
              <a:rPr lang="en-US" sz="4000" b="1" u="sng" dirty="0">
                <a:latin typeface="Trump Gothic East" panose="02000806020000020004" pitchFamily="2" charset="0"/>
              </a:rPr>
              <a:t>understanding of programming languages is increasingly important in the modern world</a:t>
            </a:r>
            <a:r>
              <a:rPr lang="en-US" sz="4000" dirty="0">
                <a:latin typeface="Trump Gothic East" panose="02000806020000020004" pitchFamily="2" charset="0"/>
              </a:rPr>
              <a:t>, that it’s both better and easier to learn these skills early, and that nobody should be denied the opportunity to do so.</a:t>
            </a:r>
          </a:p>
        </p:txBody>
      </p:sp>
    </p:spTree>
    <p:extLst>
      <p:ext uri="{BB962C8B-B14F-4D97-AF65-F5344CB8AC3E}">
        <p14:creationId xmlns:p14="http://schemas.microsoft.com/office/powerpoint/2010/main" val="162257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K.Himmer\Documents\DropBox\CoderDojo Deutschland\Bilder\CoderDojo_worldwide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K.Himmer\Documents\DropBox\CoderDojo Deutschland\Bilder\CoderDojo_worldwide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323528" y="1916832"/>
            <a:ext cx="2946604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36000" tIns="36000" rIns="36000" bIns="36000">
            <a:spAutoFit/>
          </a:bodyPr>
          <a:lstStyle/>
          <a:p>
            <a:r>
              <a:rPr lang="de-DE" sz="3200" dirty="0">
                <a:latin typeface="Trump Gothic East" panose="02000806020000020004" pitchFamily="2" charset="0"/>
              </a:rPr>
              <a:t>1100 </a:t>
            </a:r>
            <a:r>
              <a:rPr lang="de-DE" sz="3200" dirty="0" err="1">
                <a:latin typeface="Trump Gothic East" panose="02000806020000020004" pitchFamily="2" charset="0"/>
              </a:rPr>
              <a:t>CoderDojos</a:t>
            </a:r>
            <a:r>
              <a:rPr lang="de-DE" sz="3200" dirty="0">
                <a:latin typeface="Trump Gothic East" panose="02000806020000020004" pitchFamily="2" charset="0"/>
              </a:rPr>
              <a:t> </a:t>
            </a:r>
            <a:endParaRPr lang="de-DE" sz="3200" dirty="0"/>
          </a:p>
        </p:txBody>
      </p:sp>
      <p:sp>
        <p:nvSpPr>
          <p:cNvPr id="6" name="Rechteck 5"/>
          <p:cNvSpPr/>
          <p:nvPr/>
        </p:nvSpPr>
        <p:spPr>
          <a:xfrm>
            <a:off x="5148064" y="2222526"/>
            <a:ext cx="2972536" cy="74981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de-DE" sz="4400" dirty="0">
                <a:latin typeface="Trump Gothic East" panose="02000806020000020004" pitchFamily="2" charset="0"/>
              </a:rPr>
              <a:t>66 </a:t>
            </a:r>
            <a:r>
              <a:rPr lang="de-DE" sz="4400" dirty="0" smtClean="0">
                <a:latin typeface="Trump Gothic East" panose="02000806020000020004" pitchFamily="2" charset="0"/>
              </a:rPr>
              <a:t>Countries</a:t>
            </a:r>
          </a:p>
        </p:txBody>
      </p:sp>
      <p:sp>
        <p:nvSpPr>
          <p:cNvPr id="7" name="Rechteck 6"/>
          <p:cNvSpPr/>
          <p:nvPr/>
        </p:nvSpPr>
        <p:spPr>
          <a:xfrm>
            <a:off x="359532" y="5046275"/>
            <a:ext cx="8424936" cy="120032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rump Gothic East" panose="02000806020000020004" pitchFamily="2" charset="0"/>
              </a:rPr>
              <a:t>The CoderDojo Foundation was founded in 2011 by James </a:t>
            </a:r>
            <a:r>
              <a:rPr lang="en-US" sz="2400" dirty="0" err="1">
                <a:latin typeface="Trump Gothic East" panose="02000806020000020004" pitchFamily="2" charset="0"/>
              </a:rPr>
              <a:t>Whelton</a:t>
            </a:r>
            <a:r>
              <a:rPr lang="en-US" sz="2400" dirty="0">
                <a:latin typeface="Trump Gothic East" panose="02000806020000020004" pitchFamily="2" charset="0"/>
              </a:rPr>
              <a:t> and Bill Liao and the first CoderDojo started in July 2011 at the National Software Centre in Cork.</a:t>
            </a:r>
          </a:p>
        </p:txBody>
      </p:sp>
    </p:spTree>
    <p:extLst>
      <p:ext uri="{BB962C8B-B14F-4D97-AF65-F5344CB8AC3E}">
        <p14:creationId xmlns:p14="http://schemas.microsoft.com/office/powerpoint/2010/main" val="7418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K.Himmer\Documents\Dropbox\coderdojo deutschland\bilder\coderdojo_Europa-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66996"/>
            <a:ext cx="9144000" cy="499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07504" y="4532927"/>
            <a:ext cx="3173561" cy="120032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600" b="1" dirty="0" smtClean="0"/>
              <a:t>CoderDojo</a:t>
            </a:r>
            <a:r>
              <a:rPr lang="de-DE" sz="3600" b="1" dirty="0"/>
              <a:t/>
            </a:r>
            <a:br>
              <a:rPr lang="de-DE" sz="3600" b="1" dirty="0"/>
            </a:br>
            <a:r>
              <a:rPr lang="de-DE" sz="3600" b="1" dirty="0" smtClean="0"/>
              <a:t>      in </a:t>
            </a:r>
            <a:r>
              <a:rPr lang="de-DE" sz="3600" b="1" dirty="0" smtClean="0"/>
              <a:t>Europe </a:t>
            </a:r>
            <a:r>
              <a:rPr lang="de-DE" sz="3600" b="1" dirty="0" smtClean="0"/>
              <a:t>… </a:t>
            </a:r>
            <a:endParaRPr lang="de-DE" sz="3600" b="1" dirty="0"/>
          </a:p>
        </p:txBody>
      </p:sp>
    </p:spTree>
    <p:extLst>
      <p:ext uri="{BB962C8B-B14F-4D97-AF65-F5344CB8AC3E}">
        <p14:creationId xmlns:p14="http://schemas.microsoft.com/office/powerpoint/2010/main" val="324536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K.Himmer\Documents\Dropbox\coderdojo deutschland\bilder\coderdojo_Europa-Map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2" t="25756" r="38704" b="12657"/>
          <a:stretch/>
        </p:blipFill>
        <p:spPr bwMode="auto">
          <a:xfrm>
            <a:off x="28559" y="1700808"/>
            <a:ext cx="9115442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07504" y="4532927"/>
            <a:ext cx="3173561" cy="120032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600" b="1" dirty="0" smtClean="0"/>
              <a:t>CoderDojo</a:t>
            </a:r>
            <a:r>
              <a:rPr lang="de-DE" sz="3600" b="1" dirty="0"/>
              <a:t/>
            </a:r>
            <a:br>
              <a:rPr lang="de-DE" sz="3600" b="1" dirty="0"/>
            </a:br>
            <a:r>
              <a:rPr lang="de-DE" sz="3600" b="1" dirty="0" smtClean="0"/>
              <a:t>      in </a:t>
            </a:r>
            <a:r>
              <a:rPr lang="de-DE" sz="3600" b="1" dirty="0" smtClean="0"/>
              <a:t>Europe </a:t>
            </a:r>
            <a:r>
              <a:rPr lang="de-DE" sz="3600" b="1" dirty="0" smtClean="0"/>
              <a:t>… </a:t>
            </a:r>
            <a:endParaRPr lang="de-DE" sz="3600" b="1" dirty="0"/>
          </a:p>
        </p:txBody>
      </p:sp>
    </p:spTree>
    <p:extLst>
      <p:ext uri="{BB962C8B-B14F-4D97-AF65-F5344CB8AC3E}">
        <p14:creationId xmlns:p14="http://schemas.microsoft.com/office/powerpoint/2010/main" val="41432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812927" y="4331775"/>
            <a:ext cx="3523400" cy="120032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600" b="1" dirty="0" smtClean="0">
                <a:latin typeface="Trump Gothic East" panose="02000806020000020004" pitchFamily="2" charset="0"/>
              </a:rPr>
              <a:t>CoderDojo</a:t>
            </a:r>
            <a:r>
              <a:rPr lang="de-DE" sz="3600" b="1" dirty="0">
                <a:latin typeface="Trump Gothic East" panose="02000806020000020004" pitchFamily="2" charset="0"/>
              </a:rPr>
              <a:t/>
            </a:r>
            <a:br>
              <a:rPr lang="de-DE" sz="3600" b="1" dirty="0">
                <a:latin typeface="Trump Gothic East" panose="02000806020000020004" pitchFamily="2" charset="0"/>
              </a:rPr>
            </a:br>
            <a:r>
              <a:rPr lang="de-DE" sz="3600" b="1" dirty="0" smtClean="0">
                <a:latin typeface="Trump Gothic East" panose="02000806020000020004" pitchFamily="2" charset="0"/>
              </a:rPr>
              <a:t>      in </a:t>
            </a:r>
            <a:r>
              <a:rPr lang="de-DE" sz="3600" b="1" dirty="0" smtClean="0">
                <a:latin typeface="Trump Gothic East" panose="02000806020000020004" pitchFamily="2" charset="0"/>
              </a:rPr>
              <a:t>Europe </a:t>
            </a:r>
            <a:r>
              <a:rPr lang="de-DE" sz="3600" b="1" dirty="0" smtClean="0">
                <a:latin typeface="Trump Gothic East" panose="02000806020000020004" pitchFamily="2" charset="0"/>
              </a:rPr>
              <a:t>… </a:t>
            </a:r>
            <a:endParaRPr lang="de-DE" sz="3600" b="1" dirty="0">
              <a:latin typeface="Trump Gothic East" panose="02000806020000020004" pitchFamily="2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410157" y="2852936"/>
            <a:ext cx="1071127" cy="64633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latin typeface="Trump Gothic East" panose="02000806020000020004" pitchFamily="2" charset="0"/>
              </a:rPr>
              <a:t>… </a:t>
            </a:r>
            <a:r>
              <a:rPr lang="de-DE" dirty="0" err="1" smtClean="0">
                <a:latin typeface="Trump Gothic East" panose="02000806020000020004" pitchFamily="2" charset="0"/>
              </a:rPr>
              <a:t>and</a:t>
            </a:r>
            <a:r>
              <a:rPr lang="de-DE" dirty="0" smtClean="0">
                <a:latin typeface="Trump Gothic East" panose="02000806020000020004" pitchFamily="2" charset="0"/>
              </a:rPr>
              <a:t/>
            </a:r>
            <a:br>
              <a:rPr lang="de-DE" dirty="0" smtClean="0">
                <a:latin typeface="Trump Gothic East" panose="02000806020000020004" pitchFamily="2" charset="0"/>
              </a:rPr>
            </a:br>
            <a:r>
              <a:rPr lang="de-DE" dirty="0" smtClean="0">
                <a:latin typeface="Trump Gothic East" panose="02000806020000020004" pitchFamily="2" charset="0"/>
              </a:rPr>
              <a:t>Germany?</a:t>
            </a:r>
            <a:endParaRPr lang="de-DE" dirty="0">
              <a:latin typeface="Trump Gothic East" panose="02000806020000020004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" t="2938" r="22319" b="10679"/>
          <a:stretch/>
        </p:blipFill>
        <p:spPr bwMode="auto">
          <a:xfrm>
            <a:off x="4086432" y="2060848"/>
            <a:ext cx="4622241" cy="454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1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271238" y="3861047"/>
            <a:ext cx="3523400" cy="120032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3600" b="1" dirty="0" smtClean="0">
                <a:latin typeface="Trump Gothic East" panose="02000806020000020004" pitchFamily="2" charset="0"/>
              </a:rPr>
              <a:t>CoderDojo</a:t>
            </a:r>
            <a:r>
              <a:rPr lang="de-DE" sz="3600" b="1" dirty="0">
                <a:latin typeface="Trump Gothic East" panose="02000806020000020004" pitchFamily="2" charset="0"/>
              </a:rPr>
              <a:t/>
            </a:r>
            <a:br>
              <a:rPr lang="de-DE" sz="3600" b="1" dirty="0">
                <a:latin typeface="Trump Gothic East" panose="02000806020000020004" pitchFamily="2" charset="0"/>
              </a:rPr>
            </a:br>
            <a:r>
              <a:rPr lang="de-DE" sz="3600" b="1" dirty="0" smtClean="0">
                <a:latin typeface="Trump Gothic East" panose="02000806020000020004" pitchFamily="2" charset="0"/>
              </a:rPr>
              <a:t>      in </a:t>
            </a:r>
            <a:r>
              <a:rPr lang="de-DE" sz="3600" b="1" dirty="0" smtClean="0">
                <a:latin typeface="Trump Gothic East" panose="02000806020000020004" pitchFamily="2" charset="0"/>
              </a:rPr>
              <a:t>Europe </a:t>
            </a:r>
            <a:r>
              <a:rPr lang="de-DE" sz="3600" b="1" dirty="0" smtClean="0">
                <a:latin typeface="Trump Gothic East" panose="02000806020000020004" pitchFamily="2" charset="0"/>
              </a:rPr>
              <a:t>… </a:t>
            </a:r>
            <a:endParaRPr lang="de-DE" sz="3600" b="1" dirty="0">
              <a:latin typeface="Trump Gothic East" panose="02000806020000020004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" t="2938" r="22319" b="10679"/>
          <a:stretch/>
        </p:blipFill>
        <p:spPr bwMode="auto">
          <a:xfrm>
            <a:off x="4086432" y="2060848"/>
            <a:ext cx="4622241" cy="454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bgerundete rechteckige Legende 2"/>
          <p:cNvSpPr/>
          <p:nvPr/>
        </p:nvSpPr>
        <p:spPr>
          <a:xfrm>
            <a:off x="4139952" y="2276872"/>
            <a:ext cx="2257600" cy="720080"/>
          </a:xfrm>
          <a:prstGeom prst="wedgeRoundRectCallout">
            <a:avLst>
              <a:gd name="adj1" fmla="val 56940"/>
              <a:gd name="adj2" fmla="val 190237"/>
              <a:gd name="adj3" fmla="val 16667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Germany at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moment</a:t>
            </a:r>
            <a:r>
              <a:rPr lang="de-DE" dirty="0" smtClean="0">
                <a:solidFill>
                  <a:schemeClr val="tx1"/>
                </a:solidFill>
              </a:rPr>
              <a:t> … 14 </a:t>
            </a:r>
            <a:r>
              <a:rPr lang="de-DE" dirty="0" err="1" smtClean="0">
                <a:solidFill>
                  <a:schemeClr val="tx1"/>
                </a:solidFill>
              </a:rPr>
              <a:t>Dojos</a:t>
            </a:r>
            <a:r>
              <a:rPr lang="de-DE" dirty="0" smtClean="0">
                <a:solidFill>
                  <a:schemeClr val="tx1"/>
                </a:solidFill>
              </a:rPr>
              <a:t>!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410157" y="2852936"/>
            <a:ext cx="1071127" cy="64633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de-DE" dirty="0" smtClean="0">
                <a:latin typeface="Trump Gothic East" panose="02000806020000020004" pitchFamily="2" charset="0"/>
              </a:rPr>
              <a:t>… </a:t>
            </a:r>
            <a:r>
              <a:rPr lang="de-DE" dirty="0" err="1" smtClean="0">
                <a:latin typeface="Trump Gothic East" panose="02000806020000020004" pitchFamily="2" charset="0"/>
              </a:rPr>
              <a:t>and</a:t>
            </a:r>
            <a:r>
              <a:rPr lang="de-DE" dirty="0" smtClean="0">
                <a:latin typeface="Trump Gothic East" panose="02000806020000020004" pitchFamily="2" charset="0"/>
              </a:rPr>
              <a:t/>
            </a:r>
            <a:br>
              <a:rPr lang="de-DE" dirty="0" smtClean="0">
                <a:latin typeface="Trump Gothic East" panose="02000806020000020004" pitchFamily="2" charset="0"/>
              </a:rPr>
            </a:br>
            <a:r>
              <a:rPr lang="de-DE" dirty="0" smtClean="0">
                <a:latin typeface="Trump Gothic East" panose="02000806020000020004" pitchFamily="2" charset="0"/>
              </a:rPr>
              <a:t>Germany?</a:t>
            </a:r>
            <a:endParaRPr lang="de-DE" dirty="0">
              <a:latin typeface="Trump Gothic East" panose="020008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15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.Himmer\Documents\DropBox\CoderDojo Deutschland\CoderDojo Logo and Brand Guidelines\CoderDojo Logo\CoderDojo Logo\Light Background\CDRoundelWithLongText-Lt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783"/>
            <a:ext cx="47529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51520" y="256490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>
                <a:latin typeface="Trump Gothic East" panose="02000806020000020004" pitchFamily="2" charset="0"/>
              </a:rPr>
              <a:t>Misson</a:t>
            </a:r>
            <a:r>
              <a:rPr lang="de-DE" sz="3600" dirty="0" smtClean="0">
                <a:latin typeface="Trump Gothic East" panose="02000806020000020004" pitchFamily="2" charset="0"/>
              </a:rPr>
              <a:t> … </a:t>
            </a:r>
            <a:endParaRPr lang="de-DE" sz="3600" dirty="0">
              <a:latin typeface="Trump Gothic East" panose="02000806020000020004" pitchFamily="2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46856" y="3509521"/>
            <a:ext cx="69064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rump Gothic East" panose="02000806020000020004" pitchFamily="2" charset="0"/>
              </a:rPr>
              <a:t>Development and support of new </a:t>
            </a:r>
            <a:r>
              <a:rPr lang="en-US" sz="2400" dirty="0" smtClean="0">
                <a:latin typeface="Trump Gothic East" panose="02000806020000020004" pitchFamily="2" charset="0"/>
              </a:rPr>
              <a:t>Coder</a:t>
            </a:r>
            <a:r>
              <a:rPr lang="de-DE" sz="2400" dirty="0" err="1" smtClean="0">
                <a:latin typeface="Trump Gothic East" panose="02000806020000020004" pitchFamily="2" charset="0"/>
              </a:rPr>
              <a:t>Dojos</a:t>
            </a:r>
            <a:endParaRPr lang="de-DE" sz="2400" dirty="0" smtClean="0">
              <a:latin typeface="Trump Gothic East" panose="0200080602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rump Gothic East" panose="02000806020000020004" pitchFamily="2" charset="0"/>
              </a:rPr>
              <a:t>Strengthening the community in </a:t>
            </a:r>
            <a:r>
              <a:rPr lang="en-US" sz="2400" dirty="0" smtClean="0">
                <a:latin typeface="Trump Gothic East" panose="02000806020000020004" pitchFamily="2" charset="0"/>
              </a:rPr>
              <a:t>Germany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400" dirty="0">
                <a:latin typeface="Trump Gothic East" panose="02000806020000020004" pitchFamily="2" charset="0"/>
              </a:rPr>
              <a:t>Events </a:t>
            </a:r>
            <a:r>
              <a:rPr lang="de-DE" sz="2400" dirty="0" err="1">
                <a:latin typeface="Trump Gothic East" panose="02000806020000020004" pitchFamily="2" charset="0"/>
              </a:rPr>
              <a:t>around</a:t>
            </a:r>
            <a:r>
              <a:rPr lang="de-DE" sz="2400" dirty="0">
                <a:latin typeface="Trump Gothic East" panose="02000806020000020004" pitchFamily="2" charset="0"/>
              </a:rPr>
              <a:t> </a:t>
            </a:r>
            <a:r>
              <a:rPr lang="de-DE" sz="2400" dirty="0" err="1">
                <a:latin typeface="Trump Gothic East" panose="02000806020000020004" pitchFamily="2" charset="0"/>
              </a:rPr>
              <a:t>the</a:t>
            </a:r>
            <a:r>
              <a:rPr lang="de-DE" sz="2400" dirty="0">
                <a:latin typeface="Trump Gothic East" panose="02000806020000020004" pitchFamily="2" charset="0"/>
              </a:rPr>
              <a:t> </a:t>
            </a:r>
            <a:r>
              <a:rPr lang="de-DE" sz="2400" dirty="0" err="1" smtClean="0">
                <a:latin typeface="Trump Gothic East" panose="02000806020000020004" pitchFamily="2" charset="0"/>
              </a:rPr>
              <a:t>topic</a:t>
            </a:r>
            <a:r>
              <a:rPr lang="de-DE" sz="2400" dirty="0">
                <a:latin typeface="Trump Gothic East" panose="02000806020000020004" pitchFamily="2" charset="0"/>
              </a:rPr>
              <a:t> „</a:t>
            </a:r>
            <a:r>
              <a:rPr lang="de-DE" sz="2400" dirty="0" err="1">
                <a:latin typeface="Trump Gothic East" panose="02000806020000020004" pitchFamily="2" charset="0"/>
              </a:rPr>
              <a:t>Children</a:t>
            </a:r>
            <a:r>
              <a:rPr lang="de-DE" sz="2400" dirty="0">
                <a:latin typeface="Trump Gothic East" panose="02000806020000020004" pitchFamily="2" charset="0"/>
              </a:rPr>
              <a:t> </a:t>
            </a:r>
            <a:r>
              <a:rPr lang="de-DE" sz="2400" dirty="0" err="1">
                <a:latin typeface="Trump Gothic East" panose="02000806020000020004" pitchFamily="2" charset="0"/>
              </a:rPr>
              <a:t>learn</a:t>
            </a:r>
            <a:r>
              <a:rPr lang="de-DE" sz="2400" dirty="0">
                <a:latin typeface="Trump Gothic East" panose="02000806020000020004" pitchFamily="2" charset="0"/>
              </a:rPr>
              <a:t> </a:t>
            </a:r>
            <a:r>
              <a:rPr lang="de-DE" sz="2400" dirty="0" err="1" smtClean="0">
                <a:latin typeface="Trump Gothic East" panose="02000806020000020004" pitchFamily="2" charset="0"/>
              </a:rPr>
              <a:t>programming</a:t>
            </a:r>
            <a:r>
              <a:rPr lang="de-DE" sz="2400" dirty="0" smtClean="0">
                <a:latin typeface="Trump Gothic East" panose="02000806020000020004" pitchFamily="2" charset="0"/>
              </a:rPr>
              <a:t>“</a:t>
            </a:r>
          </a:p>
        </p:txBody>
      </p:sp>
      <p:sp>
        <p:nvSpPr>
          <p:cNvPr id="8" name="Rechteck 7"/>
          <p:cNvSpPr/>
          <p:nvPr/>
        </p:nvSpPr>
        <p:spPr>
          <a:xfrm>
            <a:off x="251520" y="5661248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u="sng" dirty="0" err="1" smtClean="0">
                <a:latin typeface="Trump Gothic East" panose="02000806020000020004" pitchFamily="2" charset="0"/>
              </a:rPr>
              <a:t>Aim</a:t>
            </a:r>
            <a:r>
              <a:rPr lang="de-DE" sz="2800" u="sng" dirty="0" smtClean="0">
                <a:latin typeface="Trump Gothic East" panose="02000806020000020004" pitchFamily="2" charset="0"/>
              </a:rPr>
              <a:t>:</a:t>
            </a:r>
            <a:r>
              <a:rPr lang="de-DE" sz="2800" dirty="0" smtClean="0">
                <a:latin typeface="Trump Gothic East" panose="02000806020000020004" pitchFamily="2" charset="0"/>
              </a:rPr>
              <a:t> </a:t>
            </a:r>
            <a:r>
              <a:rPr lang="en-US" sz="2800" dirty="0">
                <a:latin typeface="Trump Gothic East" panose="02000806020000020004" pitchFamily="2" charset="0"/>
              </a:rPr>
              <a:t>Every child in Germany should have the possibility to visit a CoderDojo</a:t>
            </a:r>
            <a:r>
              <a:rPr lang="de-DE" sz="2800" dirty="0" smtClean="0">
                <a:latin typeface="Trump Gothic East" panose="02000806020000020004" pitchFamily="2" charset="0"/>
              </a:rPr>
              <a:t>!</a:t>
            </a:r>
            <a:endParaRPr lang="de-DE" sz="2800" dirty="0">
              <a:latin typeface="Trump Gothic East" panose="02000806020000020004" pitchFamily="2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9" y="0"/>
            <a:ext cx="2713641" cy="206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9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Macintosh PowerPoint</Application>
  <PresentationFormat>Bildschirmpräsentation (4:3)</PresentationFormat>
  <Paragraphs>32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Calibri</vt:lpstr>
      <vt:lpstr>Trump Gothic East</vt:lpstr>
      <vt:lpstr>Wingdings</vt:lpstr>
      <vt:lpstr>Arial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khimmer</dc:creator>
  <cp:lastModifiedBy>Ein Microsoft Office-Anwender</cp:lastModifiedBy>
  <cp:revision>23</cp:revision>
  <dcterms:modified xsi:type="dcterms:W3CDTF">2017-10-19T12:16:47Z</dcterms:modified>
</cp:coreProperties>
</file>